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1"/>
  </p:notesMasterIdLst>
  <p:sldIdLst>
    <p:sldId id="257" r:id="rId2"/>
    <p:sldId id="319" r:id="rId3"/>
    <p:sldId id="338" r:id="rId4"/>
    <p:sldId id="320" r:id="rId5"/>
    <p:sldId id="322" r:id="rId6"/>
    <p:sldId id="324" r:id="rId7"/>
    <p:sldId id="325" r:id="rId8"/>
    <p:sldId id="326" r:id="rId9"/>
    <p:sldId id="327" r:id="rId10"/>
    <p:sldId id="328" r:id="rId11"/>
    <p:sldId id="337" r:id="rId12"/>
    <p:sldId id="329" r:id="rId13"/>
    <p:sldId id="330" r:id="rId14"/>
    <p:sldId id="331" r:id="rId15"/>
    <p:sldId id="333" r:id="rId16"/>
    <p:sldId id="334" r:id="rId17"/>
    <p:sldId id="335" r:id="rId18"/>
    <p:sldId id="332" r:id="rId19"/>
    <p:sldId id="30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orient="horz" pos="145">
          <p15:clr>
            <a:srgbClr val="A4A3A4"/>
          </p15:clr>
        </p15:guide>
        <p15:guide id="3" orient="horz" pos="797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1873">
          <p15:clr>
            <a:srgbClr val="A4A3A4"/>
          </p15:clr>
        </p15:guide>
        <p15:guide id="7" pos="432">
          <p15:clr>
            <a:srgbClr val="A4A3A4"/>
          </p15:clr>
        </p15:guide>
        <p15:guide id="8" pos="5328">
          <p15:clr>
            <a:srgbClr val="A4A3A4"/>
          </p15:clr>
        </p15:guide>
        <p15:guide id="9" pos="5616">
          <p15:clr>
            <a:srgbClr val="A4A3A4"/>
          </p15:clr>
        </p15:guide>
        <p15:guide id="10" pos="1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, Tami P." initials="DTP" lastIdx="4" clrIdx="0">
    <p:extLst/>
  </p:cmAuthor>
  <p:cmAuthor id="2" name="Goodfriend, Judi" initials="GJ" lastIdx="7" clrIdx="1">
    <p:extLst/>
  </p:cmAuthor>
  <p:cmAuthor id="3" name="mark sojka" initials="ms" lastIdx="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8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0" autoAdjust="0"/>
    <p:restoredTop sz="95584" autoAdjust="0"/>
  </p:normalViewPr>
  <p:slideViewPr>
    <p:cSldViewPr snapToGrid="0">
      <p:cViewPr varScale="1">
        <p:scale>
          <a:sx n="96" d="100"/>
          <a:sy n="96" d="100"/>
        </p:scale>
        <p:origin x="750" y="90"/>
      </p:cViewPr>
      <p:guideLst>
        <p:guide orient="horz" pos="1008"/>
        <p:guide orient="horz" pos="145"/>
        <p:guide orient="horz" pos="797"/>
        <p:guide orient="horz" pos="3744"/>
        <p:guide orient="horz" pos="3888"/>
        <p:guide orient="horz" pos="1873"/>
        <p:guide pos="432"/>
        <p:guide pos="5328"/>
        <p:guide pos="5616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B385306-FE1B-FA4A-A386-4CFBC0A2E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38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170613"/>
            <a:ext cx="9144000" cy="5873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dirty="0"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92E7F-1C97-7A48-8A41-6F503AE16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-1"/>
            <a:ext cx="9143999" cy="6173305"/>
          </a:xfrm>
          <a:prstGeom prst="rect">
            <a:avLst/>
          </a:prstGeom>
          <a:solidFill>
            <a:srgbClr val="2B70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i="1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371600"/>
          </a:xfrm>
          <a:prstGeom prst="rect">
            <a:avLst/>
          </a:prstGeom>
        </p:spPr>
        <p:txBody>
          <a:bodyPr anchor="t"/>
          <a:lstStyle>
            <a:lvl1pPr>
              <a:defRPr sz="48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69225" cy="2057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517525" lvl="1" indent="-117475">
              <a:defRPr>
                <a:solidFill>
                  <a:schemeClr val="bg1"/>
                </a:solidFill>
              </a:defRPr>
            </a:lvl2pPr>
            <a:lvl3pPr marL="858838" lvl="2" indent="-119063">
              <a:defRPr>
                <a:solidFill>
                  <a:schemeClr val="bg1"/>
                </a:solidFill>
              </a:defRPr>
            </a:lvl3pPr>
            <a:lvl4pPr marL="1192213" lvl="3" indent="-106363">
              <a:defRPr>
                <a:solidFill>
                  <a:schemeClr val="bg1"/>
                </a:solidFill>
              </a:defRPr>
            </a:lvl4pPr>
            <a:lvl5pPr lvl="4" indent="-11112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9" name="Picture 8" descr="UCLA_H_4C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032" y="6347968"/>
            <a:ext cx="121107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0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0890B-BFF9-6A4C-B574-00BC8CD8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7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225425"/>
            <a:ext cx="1941513" cy="57181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225425"/>
            <a:ext cx="5675312" cy="5718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4A5C-386F-7244-8FE8-255A78FCE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0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598613"/>
            <a:ext cx="3808412" cy="4344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3808413" cy="4344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55758-B236-8341-8E86-3095F8DE3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9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598613"/>
            <a:ext cx="3808412" cy="4344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598613"/>
            <a:ext cx="3808413" cy="4344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4F40-356E-E04E-A3C3-2C4DCA833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6165850" y="6197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8F246-DDF5-2C46-9F22-E8E4A8544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8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3CDFE-3446-DB44-A327-BF4655AB9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598613"/>
            <a:ext cx="3808412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3808413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30B07-FD0D-6547-B94D-1A52E3C28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27E45-6949-6C4B-9DA2-FAD495B0C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5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5425"/>
            <a:ext cx="7769225" cy="1036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66A5-CCB7-AF42-9571-5573ADC8C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2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52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E0241-ADA8-7648-9D6A-3ADD8D59C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866B5-7734-AE4F-A8A5-DEAFC85DD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7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3425" y="6346825"/>
            <a:ext cx="18288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976BDDD2-A563-834D-B71B-136CE2327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6170613"/>
            <a:ext cx="9144000" cy="5873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dirty="0">
                <a:cs typeface="+mn-cs"/>
              </a:rPr>
              <a:t> </a:t>
            </a:r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369391"/>
          </a:xfrm>
          <a:prstGeom prst="rect">
            <a:avLst/>
          </a:prstGeom>
          <a:solidFill>
            <a:srgbClr val="2B70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i="1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25425"/>
            <a:ext cx="7769225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8" name="Picture 7" descr="UCLA_H_4C.eps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032" y="6407237"/>
            <a:ext cx="1211072" cy="2560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98" r:id="rId3"/>
    <p:sldLayoutId id="2147483699" r:id="rId4"/>
    <p:sldLayoutId id="2147483700" r:id="rId5"/>
    <p:sldLayoutId id="2147483701" r:id="rId6"/>
    <p:sldLayoutId id="2147483710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charset="0"/>
          <a:ea typeface="ＭＳ Ｐゴシック" charset="0"/>
        </a:defRPr>
      </a:lvl9pPr>
    </p:titleStyle>
    <p:bodyStyle>
      <a:lvl1pPr marL="176213" indent="-176213" algn="l" rtl="0" eaLnBrk="0" fontAlgn="base" hangingPunct="0">
        <a:lnSpc>
          <a:spcPts val="2800"/>
        </a:lnSpc>
        <a:spcBef>
          <a:spcPct val="0"/>
        </a:spcBef>
        <a:spcAft>
          <a:spcPct val="30000"/>
        </a:spcAft>
        <a:buChar char="•"/>
        <a:defRPr sz="2400">
          <a:solidFill>
            <a:schemeClr val="accent1"/>
          </a:solidFill>
          <a:latin typeface="+mn-lt"/>
          <a:ea typeface="+mn-ea"/>
          <a:cs typeface="ＭＳ Ｐゴシック" charset="0"/>
        </a:defRPr>
      </a:lvl1pPr>
      <a:lvl2pPr marL="514350" indent="-114300" algn="l" rtl="0" eaLnBrk="0" fontAlgn="base" hangingPunct="0">
        <a:lnSpc>
          <a:spcPts val="2200"/>
        </a:lnSpc>
        <a:spcBef>
          <a:spcPct val="10000"/>
        </a:spcBef>
        <a:spcAft>
          <a:spcPct val="30000"/>
        </a:spcAft>
        <a:buSzPct val="80000"/>
        <a:buChar char="•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855663" indent="-117475" algn="l" rtl="0" eaLnBrk="0" fontAlgn="base" hangingPunct="0">
        <a:lnSpc>
          <a:spcPts val="2000"/>
        </a:lnSpc>
        <a:spcBef>
          <a:spcPct val="10000"/>
        </a:spcBef>
        <a:spcAft>
          <a:spcPct val="30000"/>
        </a:spcAft>
        <a:buSzPct val="80000"/>
        <a:buChar char="•"/>
        <a:defRPr>
          <a:solidFill>
            <a:schemeClr val="accent2"/>
          </a:solidFill>
          <a:latin typeface="+mn-lt"/>
          <a:ea typeface="+mn-ea"/>
          <a:cs typeface="ＭＳ Ｐゴシック" charset="0"/>
        </a:defRPr>
      </a:lvl3pPr>
      <a:lvl4pPr marL="1200150" indent="-114300" algn="l" rtl="0" eaLnBrk="0" fontAlgn="base" hangingPunct="0">
        <a:lnSpc>
          <a:spcPts val="1800"/>
        </a:lnSpc>
        <a:spcBef>
          <a:spcPct val="10000"/>
        </a:spcBef>
        <a:spcAft>
          <a:spcPct val="30000"/>
        </a:spcAft>
        <a:buSzPct val="80000"/>
        <a:buChar char="•"/>
        <a:defRPr sz="1600">
          <a:solidFill>
            <a:schemeClr val="accent2"/>
          </a:solidFill>
          <a:latin typeface="+mn-lt"/>
          <a:ea typeface="+mn-ea"/>
          <a:cs typeface="ＭＳ Ｐゴシック" charset="0"/>
        </a:defRPr>
      </a:lvl4pPr>
      <a:lvl5pPr marL="1543050" indent="-114300" algn="l" rtl="0" eaLnBrk="0" fontAlgn="base" hangingPunct="0">
        <a:lnSpc>
          <a:spcPts val="1600"/>
        </a:lnSpc>
        <a:spcBef>
          <a:spcPct val="10000"/>
        </a:spcBef>
        <a:spcAft>
          <a:spcPct val="30000"/>
        </a:spcAft>
        <a:buSzPct val="80000"/>
        <a:buChar char="•"/>
        <a:defRPr sz="1400">
          <a:solidFill>
            <a:schemeClr val="accent2"/>
          </a:solidFill>
          <a:latin typeface="+mn-lt"/>
          <a:ea typeface="+mn-ea"/>
          <a:cs typeface="ＭＳ Ｐゴシック" charset="0"/>
        </a:defRPr>
      </a:lvl5pPr>
      <a:lvl6pPr marL="2000250" indent="-114300" algn="l" rtl="0" fontAlgn="base">
        <a:lnSpc>
          <a:spcPts val="1600"/>
        </a:lnSpc>
        <a:spcBef>
          <a:spcPct val="10000"/>
        </a:spcBef>
        <a:spcAft>
          <a:spcPct val="30000"/>
        </a:spcAft>
        <a:buSzPct val="80000"/>
        <a:buChar char="•"/>
        <a:defRPr sz="1400">
          <a:solidFill>
            <a:schemeClr val="accent2"/>
          </a:solidFill>
          <a:latin typeface="+mn-lt"/>
          <a:ea typeface="+mn-ea"/>
        </a:defRPr>
      </a:lvl6pPr>
      <a:lvl7pPr marL="2457450" indent="-114300" algn="l" rtl="0" fontAlgn="base">
        <a:lnSpc>
          <a:spcPts val="1600"/>
        </a:lnSpc>
        <a:spcBef>
          <a:spcPct val="10000"/>
        </a:spcBef>
        <a:spcAft>
          <a:spcPct val="30000"/>
        </a:spcAft>
        <a:buSzPct val="80000"/>
        <a:buChar char="•"/>
        <a:defRPr sz="1400">
          <a:solidFill>
            <a:schemeClr val="accent2"/>
          </a:solidFill>
          <a:latin typeface="+mn-lt"/>
          <a:ea typeface="+mn-ea"/>
        </a:defRPr>
      </a:lvl7pPr>
      <a:lvl8pPr marL="2914650" indent="-114300" algn="l" rtl="0" fontAlgn="base">
        <a:lnSpc>
          <a:spcPts val="1600"/>
        </a:lnSpc>
        <a:spcBef>
          <a:spcPct val="10000"/>
        </a:spcBef>
        <a:spcAft>
          <a:spcPct val="30000"/>
        </a:spcAft>
        <a:buSzPct val="80000"/>
        <a:buChar char="•"/>
        <a:defRPr sz="1400">
          <a:solidFill>
            <a:schemeClr val="accent2"/>
          </a:solidFill>
          <a:latin typeface="+mn-lt"/>
          <a:ea typeface="+mn-ea"/>
        </a:defRPr>
      </a:lvl8pPr>
      <a:lvl9pPr marL="3371850" indent="-114300" algn="l" rtl="0" fontAlgn="base">
        <a:lnSpc>
          <a:spcPts val="1600"/>
        </a:lnSpc>
        <a:spcBef>
          <a:spcPct val="10000"/>
        </a:spcBef>
        <a:spcAft>
          <a:spcPct val="30000"/>
        </a:spcAft>
        <a:buSzPct val="80000"/>
        <a:buChar char="•"/>
        <a:defRPr sz="14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Rectangle 8" descr="Slide background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B70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i="1"/>
          </a:p>
        </p:txBody>
      </p:sp>
      <p:sp>
        <p:nvSpPr>
          <p:cNvPr id="5" name="Rectangle 3" descr="September 26, 2016"/>
          <p:cNvSpPr txBox="1">
            <a:spLocks noChangeArrowheads="1"/>
          </p:cNvSpPr>
          <p:nvPr/>
        </p:nvSpPr>
        <p:spPr bwMode="auto">
          <a:xfrm>
            <a:off x="7374467" y="6502400"/>
            <a:ext cx="153458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30000"/>
              </a:spcAft>
              <a:buChar char="•"/>
              <a:defRPr sz="2400">
                <a:solidFill>
                  <a:schemeClr val="accent1"/>
                </a:solidFill>
                <a:latin typeface="+mn-lt"/>
                <a:ea typeface="+mn-ea"/>
                <a:cs typeface="ＭＳ Ｐゴシック" charset="0"/>
              </a:defRPr>
            </a:lvl1pPr>
            <a:lvl2pPr marL="514350" indent="-114300" algn="l" rtl="0" eaLnBrk="0" fontAlgn="base" hangingPunct="0">
              <a:lnSpc>
                <a:spcPts val="22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855663" indent="-117475" algn="l" rtl="0" eaLnBrk="0" fontAlgn="base" hangingPunct="0">
              <a:lnSpc>
                <a:spcPts val="20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>
                <a:solidFill>
                  <a:schemeClr val="accent2"/>
                </a:solidFill>
                <a:latin typeface="+mn-lt"/>
                <a:ea typeface="+mn-ea"/>
                <a:cs typeface="ＭＳ Ｐゴシック" charset="0"/>
              </a:defRPr>
            </a:lvl3pPr>
            <a:lvl4pPr marL="1200150" indent="-114300" algn="l" rtl="0" eaLnBrk="0" fontAlgn="base" hangingPunct="0">
              <a:lnSpc>
                <a:spcPts val="18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600">
                <a:solidFill>
                  <a:schemeClr val="accent2"/>
                </a:solidFill>
                <a:latin typeface="+mn-lt"/>
                <a:ea typeface="+mn-ea"/>
                <a:cs typeface="ＭＳ Ｐゴシック" charset="0"/>
              </a:defRPr>
            </a:lvl4pPr>
            <a:lvl5pPr marL="1543050" indent="-114300" algn="l" rtl="0" eaLnBrk="0" fontAlgn="base" hangingPunct="0">
              <a:lnSpc>
                <a:spcPts val="16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400">
                <a:solidFill>
                  <a:schemeClr val="accent2"/>
                </a:solidFill>
                <a:latin typeface="+mn-lt"/>
                <a:ea typeface="+mn-ea"/>
                <a:cs typeface="ＭＳ Ｐゴシック" charset="0"/>
              </a:defRPr>
            </a:lvl5pPr>
            <a:lvl6pPr marL="2000250" indent="-114300" algn="l" rtl="0" fontAlgn="base">
              <a:lnSpc>
                <a:spcPts val="16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400">
                <a:solidFill>
                  <a:schemeClr val="accent2"/>
                </a:solidFill>
                <a:latin typeface="+mn-lt"/>
                <a:ea typeface="+mn-ea"/>
              </a:defRPr>
            </a:lvl6pPr>
            <a:lvl7pPr marL="2457450" indent="-114300" algn="l" rtl="0" fontAlgn="base">
              <a:lnSpc>
                <a:spcPts val="16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400">
                <a:solidFill>
                  <a:schemeClr val="accent2"/>
                </a:solidFill>
                <a:latin typeface="+mn-lt"/>
                <a:ea typeface="+mn-ea"/>
              </a:defRPr>
            </a:lvl7pPr>
            <a:lvl8pPr marL="2914650" indent="-114300" algn="l" rtl="0" fontAlgn="base">
              <a:lnSpc>
                <a:spcPts val="16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400">
                <a:solidFill>
                  <a:schemeClr val="accent2"/>
                </a:solidFill>
                <a:latin typeface="+mn-lt"/>
                <a:ea typeface="+mn-ea"/>
              </a:defRPr>
            </a:lvl8pPr>
            <a:lvl9pPr marL="3371850" indent="-114300" algn="l" rtl="0" fontAlgn="base">
              <a:lnSpc>
                <a:spcPts val="1600"/>
              </a:lnSpc>
              <a:spcBef>
                <a:spcPct val="10000"/>
              </a:spcBef>
              <a:spcAft>
                <a:spcPct val="30000"/>
              </a:spcAft>
              <a:buSzPct val="80000"/>
              <a:buChar char="•"/>
              <a:defRPr sz="1400">
                <a:solidFill>
                  <a:schemeClr val="accent2"/>
                </a:solidFill>
                <a:latin typeface="+mn-lt"/>
                <a:ea typeface="+mn-ea"/>
              </a:defRPr>
            </a:lvl9pPr>
          </a:lstStyle>
          <a:p>
            <a:pPr marL="118872" lvl="1" indent="-118872" algn="r" eaLnBrk="1" hangingPunct="1">
              <a:lnSpc>
                <a:spcPts val="2000"/>
              </a:lnSpc>
              <a:spcBef>
                <a:spcPts val="0"/>
              </a:spcBef>
              <a:spcAft>
                <a:spcPts val="900"/>
              </a:spcAft>
              <a:buNone/>
            </a:pPr>
            <a:fld id="{A135DD01-E903-FD40-ADBE-7F3B5F96AC2A}" type="datetime4">
              <a:rPr lang="en-US" sz="1200" baseline="30000" smtClean="0">
                <a:solidFill>
                  <a:schemeClr val="bg1"/>
                </a:solidFill>
              </a:rPr>
              <a:pPr marL="118872" lvl="1" indent="-118872" algn="r" eaLnBrk="1" hangingPunct="1">
                <a:lnSpc>
                  <a:spcPts val="2000"/>
                </a:lnSpc>
                <a:spcBef>
                  <a:spcPts val="0"/>
                </a:spcBef>
                <a:spcAft>
                  <a:spcPts val="900"/>
                </a:spcAft>
                <a:buNone/>
              </a:pPr>
              <a:t>October 3, 2018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10" descr="UCLA Health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38" y="2709863"/>
            <a:ext cx="3362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Treatment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Taper the opioids</a:t>
            </a:r>
          </a:p>
          <a:p>
            <a:pPr lvl="1"/>
            <a:r>
              <a:rPr lang="en-US" dirty="0" smtClean="0"/>
              <a:t>Taper off completely versus to &lt; 90 MEQ (or 50 MEQ)?</a:t>
            </a:r>
          </a:p>
          <a:p>
            <a:r>
              <a:rPr lang="en-US" dirty="0" smtClean="0"/>
              <a:t>Taper </a:t>
            </a:r>
            <a:r>
              <a:rPr lang="en-US" b="1" u="sng" dirty="0" smtClean="0"/>
              <a:t>SLOWLY</a:t>
            </a:r>
            <a:r>
              <a:rPr lang="en-US" dirty="0" smtClean="0"/>
              <a:t> (5-10% of daily dose every 2-4 weeks)</a:t>
            </a:r>
          </a:p>
          <a:p>
            <a:r>
              <a:rPr lang="en-US" dirty="0" smtClean="0"/>
              <a:t>Counter patient’s fear and pessimism as expectations strongly influence outcomes</a:t>
            </a:r>
          </a:p>
          <a:p>
            <a:r>
              <a:rPr lang="en-US" dirty="0" smtClean="0"/>
              <a:t>Maximize non-opioid treatments including non-pharmacologic (CBT for chronic pain, mindfulness)</a:t>
            </a:r>
          </a:p>
          <a:p>
            <a:r>
              <a:rPr lang="en-US" dirty="0" smtClean="0"/>
              <a:t>Buprenorphine (</a:t>
            </a:r>
            <a:r>
              <a:rPr lang="en-US" dirty="0" err="1" smtClean="0"/>
              <a:t>Butrans</a:t>
            </a:r>
            <a:r>
              <a:rPr lang="en-US" dirty="0" smtClean="0"/>
              <a:t>, </a:t>
            </a:r>
            <a:r>
              <a:rPr lang="en-US" dirty="0" err="1" smtClean="0"/>
              <a:t>Belbuca</a:t>
            </a:r>
            <a:r>
              <a:rPr lang="en-US" dirty="0" smtClean="0"/>
              <a:t>) while tapering short-acting opioids</a:t>
            </a:r>
          </a:p>
          <a:p>
            <a:r>
              <a:rPr lang="en-US" dirty="0" smtClean="0"/>
              <a:t>Naloxone on hand for opioid overdose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Buprenorphine: opioid use disorder versus chronic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 pain (lower dose, no naloxone):</a:t>
            </a:r>
          </a:p>
          <a:p>
            <a:pPr lvl="1"/>
            <a:r>
              <a:rPr lang="en-US" dirty="0" smtClean="0"/>
              <a:t>Transdermal (</a:t>
            </a:r>
            <a:r>
              <a:rPr lang="en-US" dirty="0" err="1" smtClean="0"/>
              <a:t>Butrans</a:t>
            </a:r>
            <a:r>
              <a:rPr lang="en-US" baseline="30000" dirty="0" smtClean="0"/>
              <a:t>®</a:t>
            </a:r>
            <a:r>
              <a:rPr lang="en-US" dirty="0" smtClean="0"/>
              <a:t>) 5 mcg/</a:t>
            </a:r>
            <a:r>
              <a:rPr lang="en-US" dirty="0" err="1" smtClean="0"/>
              <a:t>hr</a:t>
            </a:r>
            <a:r>
              <a:rPr lang="en-US" dirty="0" smtClean="0"/>
              <a:t> -20 mcg /</a:t>
            </a:r>
            <a:r>
              <a:rPr lang="en-US" dirty="0" err="1" smtClean="0"/>
              <a:t>hr</a:t>
            </a:r>
            <a:r>
              <a:rPr lang="en-US" dirty="0" smtClean="0"/>
              <a:t> TD q 7 days </a:t>
            </a:r>
          </a:p>
          <a:p>
            <a:pPr lvl="1"/>
            <a:r>
              <a:rPr lang="en-US" dirty="0" smtClean="0"/>
              <a:t>Buccal film (</a:t>
            </a:r>
            <a:r>
              <a:rPr lang="en-US" dirty="0" err="1" smtClean="0"/>
              <a:t>Belbuca</a:t>
            </a:r>
            <a:r>
              <a:rPr lang="en-US" baseline="30000" dirty="0" smtClean="0"/>
              <a:t>®</a:t>
            </a:r>
            <a:r>
              <a:rPr lang="en-US" dirty="0" smtClean="0"/>
              <a:t>) 75 mcg – 900 mcg BID</a:t>
            </a:r>
          </a:p>
          <a:p>
            <a:r>
              <a:rPr lang="en-US" dirty="0" smtClean="0"/>
              <a:t>Opioid use disorder (blocking dose, naloxone):</a:t>
            </a:r>
          </a:p>
          <a:p>
            <a:pPr lvl="1"/>
            <a:r>
              <a:rPr lang="en-US" dirty="0" smtClean="0"/>
              <a:t>Buprenorphine-naloxone film (</a:t>
            </a:r>
            <a:r>
              <a:rPr lang="en-US" dirty="0" err="1" smtClean="0"/>
              <a:t>Suboxone</a:t>
            </a:r>
            <a:r>
              <a:rPr lang="en-US" baseline="30000" dirty="0"/>
              <a:t>®</a:t>
            </a:r>
            <a:r>
              <a:rPr lang="en-US" dirty="0" smtClean="0"/>
              <a:t>) 2-0.5 mg, 4-1 mg, 8-2 mg, 12-3 mg</a:t>
            </a:r>
          </a:p>
          <a:p>
            <a:pPr lvl="1"/>
            <a:r>
              <a:rPr lang="en-US" dirty="0" smtClean="0"/>
              <a:t>Buprenorphine-naloxone tabs (generic) 2-0.5 mg, 8-2 mg</a:t>
            </a:r>
          </a:p>
          <a:p>
            <a:pPr lvl="1"/>
            <a:r>
              <a:rPr lang="en-US" dirty="0" smtClean="0"/>
              <a:t>Newer formulations with higher bioavailability (</a:t>
            </a:r>
            <a:r>
              <a:rPr lang="en-US" dirty="0" err="1" smtClean="0"/>
              <a:t>Zubsolv</a:t>
            </a:r>
            <a:r>
              <a:rPr lang="en-US" baseline="30000" dirty="0" smtClean="0"/>
              <a:t>®</a:t>
            </a:r>
            <a:r>
              <a:rPr lang="en-US" dirty="0" smtClean="0"/>
              <a:t>, </a:t>
            </a:r>
            <a:r>
              <a:rPr lang="en-US" dirty="0" err="1" smtClean="0"/>
              <a:t>Bunavail</a:t>
            </a:r>
            <a:r>
              <a:rPr lang="en-US" baseline="30000" dirty="0" smtClean="0"/>
              <a:t>®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Implant (</a:t>
            </a:r>
            <a:r>
              <a:rPr lang="en-US" dirty="0" err="1" smtClean="0"/>
              <a:t>Probuphine</a:t>
            </a:r>
            <a:r>
              <a:rPr lang="en-US" baseline="30000" dirty="0" smtClean="0"/>
              <a:t>®</a:t>
            </a:r>
            <a:r>
              <a:rPr lang="en-US" dirty="0" smtClean="0"/>
              <a:t>) every 6 months and </a:t>
            </a:r>
            <a:r>
              <a:rPr lang="en-US" dirty="0" err="1" smtClean="0"/>
              <a:t>SubQ</a:t>
            </a:r>
            <a:r>
              <a:rPr lang="en-US" dirty="0" smtClean="0"/>
              <a:t> depot injection (</a:t>
            </a:r>
            <a:r>
              <a:rPr lang="en-US" dirty="0" err="1" smtClean="0"/>
              <a:t>Sublocade</a:t>
            </a:r>
            <a:r>
              <a:rPr lang="en-US" baseline="30000" dirty="0" smtClean="0"/>
              <a:t>®</a:t>
            </a:r>
            <a:r>
              <a:rPr lang="en-US" dirty="0" smtClean="0"/>
              <a:t>) monthly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39 </a:t>
            </a:r>
            <a:r>
              <a:rPr lang="en-US" dirty="0" err="1" smtClean="0"/>
              <a:t>yo</a:t>
            </a:r>
            <a:r>
              <a:rPr lang="en-US" dirty="0" smtClean="0"/>
              <a:t> male with chronic low back pain taking oxycodone-acetaminophen 5-325 tabs x 8-10 tabs per day (Max MEQ 75)</a:t>
            </a:r>
          </a:p>
          <a:p>
            <a:r>
              <a:rPr lang="en-US" dirty="0" smtClean="0"/>
              <a:t>Reports last cocaine use 10 years ago, attends occasional 12 step meetings</a:t>
            </a:r>
          </a:p>
          <a:p>
            <a:r>
              <a:rPr lang="en-US" dirty="0" smtClean="0"/>
              <a:t>ED visit last month for N/V after ran out of oxycodone early</a:t>
            </a:r>
          </a:p>
          <a:p>
            <a:r>
              <a:rPr lang="en-US" dirty="0" smtClean="0"/>
              <a:t>CURES: oxycodone from PCP</a:t>
            </a:r>
            <a:r>
              <a:rPr lang="en-US" dirty="0"/>
              <a:t>, </a:t>
            </a:r>
            <a:r>
              <a:rPr lang="en-US" dirty="0" err="1" smtClean="0"/>
              <a:t>carisoprodol</a:t>
            </a:r>
            <a:r>
              <a:rPr lang="en-US" dirty="0" smtClean="0"/>
              <a:t> from ?MD</a:t>
            </a:r>
          </a:p>
          <a:p>
            <a:r>
              <a:rPr lang="en-US" dirty="0" err="1" smtClean="0"/>
              <a:t>Utox</a:t>
            </a:r>
            <a:r>
              <a:rPr lang="en-US" dirty="0" smtClean="0"/>
              <a:t>: positive for opioids, THC, benzodiazepines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Risk stratification. Which risk factors are present?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70597"/>
            <a:ext cx="7769225" cy="4646739"/>
          </a:xfrm>
        </p:spPr>
        <p:txBody>
          <a:bodyPr/>
          <a:lstStyle/>
          <a:p>
            <a:r>
              <a:rPr lang="en-US" sz="2000" dirty="0" smtClean="0"/>
              <a:t>Age &lt; 45 years</a:t>
            </a:r>
          </a:p>
          <a:p>
            <a:r>
              <a:rPr lang="en-US" sz="2000" dirty="0" smtClean="0"/>
              <a:t>Personal or family history of substance use/mental health disorder</a:t>
            </a:r>
          </a:p>
          <a:p>
            <a:r>
              <a:rPr lang="en-US" sz="2000" dirty="0" smtClean="0"/>
              <a:t>2+ pain diagnoses or non-specific pain diagnosis</a:t>
            </a:r>
          </a:p>
          <a:p>
            <a:r>
              <a:rPr lang="en-US" sz="2000" dirty="0" smtClean="0">
                <a:solidFill>
                  <a:srgbClr val="536895"/>
                </a:solidFill>
              </a:rPr>
              <a:t>Daily opioid dose &gt; 90 mg morphine equivalent</a:t>
            </a:r>
          </a:p>
          <a:p>
            <a:r>
              <a:rPr lang="en-US" sz="2000" dirty="0" smtClean="0"/>
              <a:t>Opioids plus sedatives (esp. benzodiazepines)</a:t>
            </a:r>
          </a:p>
          <a:p>
            <a:r>
              <a:rPr lang="en-US" sz="2000" dirty="0" smtClean="0"/>
              <a:t>Urine drug test with illicit drugs or inconsistent with prescribed medications</a:t>
            </a:r>
          </a:p>
          <a:p>
            <a:r>
              <a:rPr lang="en-US" sz="2000" dirty="0" smtClean="0"/>
              <a:t>Multiple prescribers (check PDMP, CURES)</a:t>
            </a:r>
          </a:p>
          <a:p>
            <a:r>
              <a:rPr lang="en-US" sz="2000" dirty="0" smtClean="0"/>
              <a:t>Frequent early refills, ED visits, dose escalation</a:t>
            </a:r>
          </a:p>
          <a:p>
            <a:r>
              <a:rPr lang="en-US" sz="2000" dirty="0" smtClean="0"/>
              <a:t>COMM score &gt;= 9 </a:t>
            </a:r>
          </a:p>
        </p:txBody>
      </p:sp>
    </p:spTree>
    <p:extLst>
      <p:ext uri="{BB962C8B-B14F-4D97-AF65-F5344CB8AC3E}">
        <p14:creationId xmlns:p14="http://schemas.microsoft.com/office/powerpoint/2010/main" val="12578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Risk stratification. Which risk factors are present?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70597"/>
            <a:ext cx="7769225" cy="4646739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Age &lt; 45 years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Personal or family history of substance use/mental health disorder</a:t>
            </a:r>
          </a:p>
          <a:p>
            <a:r>
              <a:rPr lang="en-US" sz="2000" dirty="0" smtClean="0"/>
              <a:t>2+ pain diagnoses or non-specific pain diagnosis</a:t>
            </a:r>
          </a:p>
          <a:p>
            <a:r>
              <a:rPr lang="en-US" sz="2000" dirty="0" smtClean="0">
                <a:solidFill>
                  <a:srgbClr val="536895"/>
                </a:solidFill>
              </a:rPr>
              <a:t>Daily opioid dose &gt; 90 mg morphine equivalent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Opioids plus sedatives (esp. benzodiazepines)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Urine drug test with illicit drugs or inconsistent with prescribed medications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Multiple prescribers (check PDMP, CURES)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Frequent early refills, ED visits, dose escalation</a:t>
            </a:r>
          </a:p>
          <a:p>
            <a:r>
              <a:rPr lang="en-US" sz="2000" dirty="0" smtClean="0"/>
              <a:t>COMM score &gt;= 9 </a:t>
            </a:r>
          </a:p>
        </p:txBody>
      </p:sp>
    </p:spTree>
    <p:extLst>
      <p:ext uri="{BB962C8B-B14F-4D97-AF65-F5344CB8AC3E}">
        <p14:creationId xmlns:p14="http://schemas.microsoft.com/office/powerpoint/2010/main" val="10763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Treatment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you do with patient #2?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Treatment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for opioid use disorder (heroin?) +/- sedative and/or cannabis use disorders</a:t>
            </a:r>
          </a:p>
          <a:p>
            <a:r>
              <a:rPr lang="en-US" dirty="0" smtClean="0"/>
              <a:t>Inpatient detoxification versus outpatient buprenorphine induction (refer to methadone program?)</a:t>
            </a:r>
          </a:p>
          <a:p>
            <a:pPr lvl="1"/>
            <a:r>
              <a:rPr lang="en-US" dirty="0" smtClean="0"/>
              <a:t>Sedative withdrawal dangerous &gt; inpatient detoxification</a:t>
            </a:r>
          </a:p>
          <a:p>
            <a:r>
              <a:rPr lang="en-US" dirty="0" smtClean="0"/>
              <a:t>Buprenorphine induction may be challenging if from high doses/long-acting opioids</a:t>
            </a:r>
          </a:p>
          <a:p>
            <a:r>
              <a:rPr lang="en-US" dirty="0" smtClean="0"/>
              <a:t>Dose buprenorphine three to four times a day as analgesic effect greatest x 4-6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Treatment plan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CBT for opioid use d/o AND pain, self-help (AA, SMART recovery)</a:t>
            </a:r>
          </a:p>
          <a:p>
            <a:pPr lvl="1"/>
            <a:r>
              <a:rPr lang="en-US" dirty="0" smtClean="0"/>
              <a:t>Realistic patient expectations to control but maybe not eliminate pain, maximize coping and functioning </a:t>
            </a:r>
          </a:p>
          <a:p>
            <a:r>
              <a:rPr lang="en-US" dirty="0" smtClean="0"/>
              <a:t>Written treatment agreement anticipating future risks for return to opioids (e.g. pain flare, new acute pain, surgery, ER, hospitalization)</a:t>
            </a:r>
          </a:p>
          <a:p>
            <a:r>
              <a:rPr lang="en-US" dirty="0" smtClean="0"/>
              <a:t>New treatments including ketamine and medicinal cannabis promising but need </a:t>
            </a:r>
            <a:r>
              <a:rPr lang="en-US" dirty="0"/>
              <a:t>m</a:t>
            </a:r>
            <a:r>
              <a:rPr lang="en-US" dirty="0" smtClean="0"/>
              <a:t>ore high quality randomized controlled clinical trials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in the future?</a:t>
            </a:r>
          </a:p>
          <a:p>
            <a:r>
              <a:rPr lang="en-US" dirty="0" smtClean="0"/>
              <a:t>Email: kheinzerling@mednet.ucla.edu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UCLA Medical Center, Santa Monica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598613"/>
            <a:ext cx="5129731" cy="4344987"/>
          </a:xfrm>
        </p:spPr>
        <p:txBody>
          <a:bodyPr/>
          <a:lstStyle/>
          <a:p>
            <a:pPr marL="0" lvl="1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accent1"/>
                </a:solidFill>
              </a:rPr>
              <a:t>The </a:t>
            </a:r>
            <a:r>
              <a:rPr lang="en-US" sz="1800" dirty="0" err="1">
                <a:solidFill>
                  <a:schemeClr val="accent1"/>
                </a:solidFill>
              </a:rPr>
              <a:t>BirthPlace</a:t>
            </a:r>
            <a:r>
              <a:rPr lang="en-US" sz="1800" dirty="0">
                <a:solidFill>
                  <a:schemeClr val="accent1"/>
                </a:solidFill>
              </a:rPr>
              <a:t>, Santa Monica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Comprehensive maternity services to help expectant parents be ready for their new arrivals.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Comfortable, home-like LDR rooms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err="1">
                <a:solidFill>
                  <a:srgbClr val="000000"/>
                </a:solidFill>
              </a:rPr>
              <a:t>Laborist</a:t>
            </a:r>
            <a:r>
              <a:rPr lang="en-US" sz="1600" dirty="0">
                <a:solidFill>
                  <a:srgbClr val="000000"/>
                </a:solidFill>
              </a:rPr>
              <a:t> Program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16-bassinet Neonatal Intensive Care Unit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accent1"/>
                </a:solidFill>
              </a:rPr>
              <a:t>Expanded pediatric services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25-bed Pediatric Unit — the only inpatient pediatric unit in Santa Monica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Operates as a unit of Mattel Children’s Hospital UCLA</a:t>
            </a:r>
          </a:p>
          <a:p>
            <a:pPr marL="210312" lvl="2" indent="-192024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Teen Cancer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130B07-FD0D-6547-B94D-1A52E3C2845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17" descr="UCLA_105_lowerres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1332" y="3498687"/>
            <a:ext cx="3132667" cy="267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 descr="slide background (blue)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B70A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i="1"/>
          </a:p>
        </p:txBody>
      </p:sp>
      <p:pic>
        <p:nvPicPr>
          <p:cNvPr id="9" name="Picture 10" descr="UCLA Health logo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38" y="2709863"/>
            <a:ext cx="3362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4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1415733"/>
            <a:ext cx="7769225" cy="1371600"/>
          </a:xfrm>
        </p:spPr>
        <p:txBody>
          <a:bodyPr/>
          <a:lstStyle/>
          <a:p>
            <a:r>
              <a:rPr lang="en-US" dirty="0" smtClean="0"/>
              <a:t>Case discussions: Addressing high risk opioid use in patients with chronic pain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Keith Heinzerling MD MPH</a:t>
            </a:r>
          </a:p>
          <a:p>
            <a:r>
              <a:rPr lang="en-US" dirty="0" smtClean="0"/>
              <a:t>UCLA Department of Family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307160"/>
            <a:ext cx="7930924" cy="149728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cs typeface="Arial"/>
              </a:rPr>
              <a:t>I have no relevant financial relationships with the manufacturers of any commercial products and/or providers of commercial services discussed in this CME activity.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6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stratification for patients on chronic opioid therapy for non-cancer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70597"/>
            <a:ext cx="7769225" cy="4646739"/>
          </a:xfrm>
        </p:spPr>
        <p:txBody>
          <a:bodyPr/>
          <a:lstStyle/>
          <a:p>
            <a:r>
              <a:rPr lang="en-US" sz="2000" dirty="0" smtClean="0"/>
              <a:t>Age &lt; 45 years</a:t>
            </a:r>
          </a:p>
          <a:p>
            <a:r>
              <a:rPr lang="en-US" sz="2000" dirty="0" smtClean="0"/>
              <a:t>Personal or family history of substance use/mental health disorder</a:t>
            </a:r>
          </a:p>
          <a:p>
            <a:r>
              <a:rPr lang="en-US" sz="2000" dirty="0" smtClean="0"/>
              <a:t>2+ pain diagnoses or non-specific pain diagnosis</a:t>
            </a:r>
          </a:p>
          <a:p>
            <a:r>
              <a:rPr lang="en-US" sz="2000" dirty="0" smtClean="0"/>
              <a:t>Daily opioid dose &gt; 90 mg morphine equivalent</a:t>
            </a:r>
          </a:p>
          <a:p>
            <a:r>
              <a:rPr lang="en-US" sz="2000" dirty="0" smtClean="0"/>
              <a:t>Opioids plus sedatives (esp. benzodiazepines)</a:t>
            </a:r>
          </a:p>
          <a:p>
            <a:r>
              <a:rPr lang="en-US" sz="2000" dirty="0" smtClean="0"/>
              <a:t>Urine drug test with illicit drugs or inconsistent with prescribed medications</a:t>
            </a:r>
          </a:p>
          <a:p>
            <a:r>
              <a:rPr lang="en-US" sz="2000" dirty="0" smtClean="0"/>
              <a:t>Multiple prescribers (check PDMP, CURES)</a:t>
            </a:r>
          </a:p>
          <a:p>
            <a:r>
              <a:rPr lang="en-US" sz="2000" dirty="0" smtClean="0"/>
              <a:t>Frequent early refills, ED visits, dose escalation</a:t>
            </a:r>
          </a:p>
          <a:p>
            <a:r>
              <a:rPr lang="en-US" sz="2000" dirty="0" smtClean="0"/>
              <a:t>COMM score &gt;= 9 </a:t>
            </a:r>
          </a:p>
        </p:txBody>
      </p:sp>
    </p:spTree>
    <p:extLst>
      <p:ext uri="{BB962C8B-B14F-4D97-AF65-F5344CB8AC3E}">
        <p14:creationId xmlns:p14="http://schemas.microsoft.com/office/powerpoint/2010/main" val="26754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opioids to Mg Morphine Equivalents (MME)</a:t>
            </a:r>
            <a:endParaRPr lang="en-US" dirty="0"/>
          </a:p>
        </p:txBody>
      </p:sp>
      <p:graphicFrame>
        <p:nvGraphicFramePr>
          <p:cNvPr id="5" name="Content Placeholder 4" descr="Table divided into Opioid - Converting Factor - 90 MME&#10;&#10;Line 1: Moriphine - 1 - 90 &#10;Line 2: Hydrocodone - 1 - 90&#10;Line 3: Oxycodone - 1.5 - 60&#10;Line 4: Codeine - 0.15 - 600&#10;Line 5: Hydromorphone - 4 - 22.5&#10;Line 6: Fentanyl TD (mcg/hr) - 2.4 - 37.5&#10;Line 7: Methadone - *4, 8, 10, 12* - 21.25&#10;&#10;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962055"/>
              </p:ext>
            </p:extLst>
          </p:nvPr>
        </p:nvGraphicFramePr>
        <p:xfrm>
          <a:off x="684213" y="1598613"/>
          <a:ext cx="776922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742">
                  <a:extLst>
                    <a:ext uri="{9D8B030D-6E8A-4147-A177-3AD203B41FA5}">
                      <a16:colId xmlns:a16="http://schemas.microsoft.com/office/drawing/2014/main" val="548470429"/>
                    </a:ext>
                  </a:extLst>
                </a:gridCol>
                <a:gridCol w="2589742">
                  <a:extLst>
                    <a:ext uri="{9D8B030D-6E8A-4147-A177-3AD203B41FA5}">
                      <a16:colId xmlns:a16="http://schemas.microsoft.com/office/drawing/2014/main" val="3434898457"/>
                    </a:ext>
                  </a:extLst>
                </a:gridCol>
                <a:gridCol w="2589742">
                  <a:extLst>
                    <a:ext uri="{9D8B030D-6E8A-4147-A177-3AD203B41FA5}">
                      <a16:colId xmlns:a16="http://schemas.microsoft.com/office/drawing/2014/main" val="1544687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Opioid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Conv</a:t>
                      </a:r>
                      <a:r>
                        <a:rPr lang="en-US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 90 MME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19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Morphine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Hydrocodone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005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Oxycodone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638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41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Hydromorphone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2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Fentanyl TD (mcg/</a:t>
                      </a:r>
                      <a:r>
                        <a:rPr lang="en-US" dirty="0" err="1" smtClean="0"/>
                        <a:t>hr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4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Methadone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*4,8,10,12*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465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2920" y="4745736"/>
            <a:ext cx="8266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https://</a:t>
            </a:r>
            <a:r>
              <a:rPr lang="en-US" dirty="0" smtClean="0">
                <a:solidFill>
                  <a:srgbClr val="FF0000"/>
                </a:solidFill>
              </a:rPr>
              <a:t>www.cdc.gov/drugoverdose/pdf/calculating_total_daily_dose-a.pdf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http://</a:t>
            </a:r>
            <a:r>
              <a:rPr lang="en-US" dirty="0" smtClean="0">
                <a:solidFill>
                  <a:srgbClr val="FF0000"/>
                </a:solidFill>
              </a:rPr>
              <a:t>www.agencymeddirectors.wa.gov/calculator/dosecalculator.htm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6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55 </a:t>
            </a:r>
            <a:r>
              <a:rPr lang="en-US" dirty="0" err="1" smtClean="0"/>
              <a:t>yo</a:t>
            </a:r>
            <a:r>
              <a:rPr lang="en-US" dirty="0" smtClean="0"/>
              <a:t> female with chronic pain in multiple joints x 10 years with x-rays consistent with severe osteoarthritis</a:t>
            </a:r>
          </a:p>
          <a:p>
            <a:r>
              <a:rPr lang="en-US" dirty="0" smtClean="0"/>
              <a:t>Meds: Initially only NSAIDs but 5 years ago </a:t>
            </a:r>
            <a:r>
              <a:rPr lang="en-US" dirty="0" err="1" smtClean="0"/>
              <a:t>Rx’d</a:t>
            </a:r>
            <a:r>
              <a:rPr lang="en-US" dirty="0" smtClean="0"/>
              <a:t> hydrocodone which helped but eventually became less effective. 3 years ago started oxycodone and now on </a:t>
            </a:r>
            <a:r>
              <a:rPr lang="en-US" dirty="0" err="1" smtClean="0"/>
              <a:t>Oxycontin</a:t>
            </a:r>
            <a:r>
              <a:rPr lang="en-US" dirty="0" smtClean="0"/>
              <a:t> 80 mg </a:t>
            </a:r>
            <a:r>
              <a:rPr lang="en-US" dirty="0" err="1" smtClean="0"/>
              <a:t>po</a:t>
            </a:r>
            <a:r>
              <a:rPr lang="en-US" dirty="0" smtClean="0"/>
              <a:t> TID and oxycodone-acetaminophen 10-325 mg q 4 hours (450 MEQ)</a:t>
            </a:r>
          </a:p>
          <a:p>
            <a:r>
              <a:rPr lang="en-US" dirty="0" err="1" smtClean="0"/>
              <a:t>PMHx</a:t>
            </a:r>
            <a:r>
              <a:rPr lang="en-US" dirty="0" smtClean="0"/>
              <a:t> and </a:t>
            </a:r>
            <a:r>
              <a:rPr lang="en-US" dirty="0" err="1" smtClean="0"/>
              <a:t>FHx</a:t>
            </a:r>
            <a:r>
              <a:rPr lang="en-US" dirty="0" smtClean="0"/>
              <a:t> negative for substance use/mental health disorders</a:t>
            </a:r>
          </a:p>
          <a:p>
            <a:r>
              <a:rPr lang="en-US" dirty="0" err="1" smtClean="0"/>
              <a:t>Utox</a:t>
            </a:r>
            <a:r>
              <a:rPr lang="en-US" dirty="0" smtClean="0"/>
              <a:t> positive for oxycodone only</a:t>
            </a:r>
          </a:p>
          <a:p>
            <a:r>
              <a:rPr lang="en-US" dirty="0" smtClean="0"/>
              <a:t>CURES with only </a:t>
            </a:r>
            <a:r>
              <a:rPr lang="en-US" dirty="0" err="1" smtClean="0"/>
              <a:t>Oxycontin</a:t>
            </a:r>
            <a:r>
              <a:rPr lang="en-US" dirty="0" smtClean="0"/>
              <a:t>/oxycodone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Risk stratification. Which risk factors are present?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70597"/>
            <a:ext cx="7769225" cy="4646739"/>
          </a:xfrm>
        </p:spPr>
        <p:txBody>
          <a:bodyPr/>
          <a:lstStyle/>
          <a:p>
            <a:r>
              <a:rPr lang="en-US" sz="2000" dirty="0" smtClean="0"/>
              <a:t>Age &lt; 45 years</a:t>
            </a:r>
          </a:p>
          <a:p>
            <a:r>
              <a:rPr lang="en-US" sz="2000" dirty="0" smtClean="0"/>
              <a:t>Personal or family history of substance use/mental health disorder</a:t>
            </a:r>
          </a:p>
          <a:p>
            <a:r>
              <a:rPr lang="en-US" sz="2000" dirty="0" smtClean="0"/>
              <a:t>2+ pain diagnoses or non-specific pain diagnosis</a:t>
            </a:r>
          </a:p>
          <a:p>
            <a:r>
              <a:rPr lang="en-US" sz="2000" dirty="0" smtClean="0">
                <a:solidFill>
                  <a:srgbClr val="536895"/>
                </a:solidFill>
              </a:rPr>
              <a:t>Daily opioid dose &gt; 90 mg morphine equivalent</a:t>
            </a:r>
          </a:p>
          <a:p>
            <a:r>
              <a:rPr lang="en-US" sz="2000" dirty="0" smtClean="0"/>
              <a:t>Opioids plus sedatives (esp. benzodiazepines)</a:t>
            </a:r>
          </a:p>
          <a:p>
            <a:r>
              <a:rPr lang="en-US" sz="2000" dirty="0" smtClean="0"/>
              <a:t>Urine drug test with illicit drugs or inconsistent with prescribed medications</a:t>
            </a:r>
          </a:p>
          <a:p>
            <a:r>
              <a:rPr lang="en-US" sz="2000" dirty="0" smtClean="0"/>
              <a:t>Multiple prescribers (check PDMP, CURES)</a:t>
            </a:r>
          </a:p>
          <a:p>
            <a:r>
              <a:rPr lang="en-US" sz="2000" dirty="0" smtClean="0"/>
              <a:t>Frequent early refills, ED visits, dose escalation</a:t>
            </a:r>
          </a:p>
          <a:p>
            <a:r>
              <a:rPr lang="en-US" sz="2000" dirty="0" smtClean="0"/>
              <a:t>COMM score &gt;= 9 </a:t>
            </a:r>
          </a:p>
        </p:txBody>
      </p:sp>
    </p:spTree>
    <p:extLst>
      <p:ext uri="{BB962C8B-B14F-4D97-AF65-F5344CB8AC3E}">
        <p14:creationId xmlns:p14="http://schemas.microsoft.com/office/powerpoint/2010/main" val="24706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Risk stratification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70597"/>
            <a:ext cx="7769225" cy="4646739"/>
          </a:xfrm>
        </p:spPr>
        <p:txBody>
          <a:bodyPr/>
          <a:lstStyle/>
          <a:p>
            <a:r>
              <a:rPr lang="en-US" sz="2000" dirty="0" smtClean="0"/>
              <a:t>Age &lt; 45 years</a:t>
            </a:r>
          </a:p>
          <a:p>
            <a:r>
              <a:rPr lang="en-US" sz="2000" dirty="0" smtClean="0"/>
              <a:t>Personal or family history of substance use/mental health disorder</a:t>
            </a:r>
          </a:p>
          <a:p>
            <a:r>
              <a:rPr lang="en-US" sz="2000" dirty="0" smtClean="0"/>
              <a:t>2+ pain diagnoses or non-specific pain diagnosis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Daily opioid dose &gt; 90 mg morphine equivalent</a:t>
            </a:r>
          </a:p>
          <a:p>
            <a:r>
              <a:rPr lang="en-US" sz="2000" dirty="0" smtClean="0"/>
              <a:t>Opioids plus sedatives (esp. benzodiazepines)</a:t>
            </a:r>
          </a:p>
          <a:p>
            <a:r>
              <a:rPr lang="en-US" sz="2000" dirty="0" smtClean="0"/>
              <a:t>Urine drug test with illicit drugs or inconsistent with prescribed medications</a:t>
            </a:r>
          </a:p>
          <a:p>
            <a:r>
              <a:rPr lang="en-US" sz="2000" dirty="0" smtClean="0"/>
              <a:t>Multiple prescribers (check PDMP, CURES)</a:t>
            </a:r>
          </a:p>
          <a:p>
            <a:r>
              <a:rPr lang="en-US" sz="2000" dirty="0" smtClean="0"/>
              <a:t>Frequent early refills, ED visits, dose escalation</a:t>
            </a:r>
          </a:p>
          <a:p>
            <a:r>
              <a:rPr lang="en-US" sz="2000" dirty="0" smtClean="0"/>
              <a:t>COMM score &gt;= 9 </a:t>
            </a:r>
          </a:p>
        </p:txBody>
      </p:sp>
    </p:spTree>
    <p:extLst>
      <p:ext uri="{BB962C8B-B14F-4D97-AF65-F5344CB8AC3E}">
        <p14:creationId xmlns:p14="http://schemas.microsoft.com/office/powerpoint/2010/main" val="4890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Treatment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you do with patient #1?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48F246-DDF5-2C46-9F22-E8E4A854429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B8D8E"/>
      </a:lt2>
      <a:accent1>
        <a:srgbClr val="536895"/>
      </a:accent1>
      <a:accent2>
        <a:srgbClr val="616365"/>
      </a:accent2>
      <a:accent3>
        <a:srgbClr val="FFFFFF"/>
      </a:accent3>
      <a:accent4>
        <a:srgbClr val="000000"/>
      </a:accent4>
      <a:accent5>
        <a:srgbClr val="B3B9C8"/>
      </a:accent5>
      <a:accent6>
        <a:srgbClr val="57595B"/>
      </a:accent6>
      <a:hlink>
        <a:srgbClr val="F1E3BB"/>
      </a:hlink>
      <a:folHlink>
        <a:srgbClr val="FFB612"/>
      </a:folHlink>
    </a:clrScheme>
    <a:fontScheme name="Default">
      <a:majorFont>
        <a:latin typeface="Times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B8D8E"/>
        </a:lt2>
        <a:accent1>
          <a:srgbClr val="536895"/>
        </a:accent1>
        <a:accent2>
          <a:srgbClr val="616365"/>
        </a:accent2>
        <a:accent3>
          <a:srgbClr val="FFFFFF"/>
        </a:accent3>
        <a:accent4>
          <a:srgbClr val="000000"/>
        </a:accent4>
        <a:accent5>
          <a:srgbClr val="B3B9C8"/>
        </a:accent5>
        <a:accent6>
          <a:srgbClr val="57595B"/>
        </a:accent6>
        <a:hlink>
          <a:srgbClr val="F1E3BB"/>
        </a:hlink>
        <a:folHlink>
          <a:srgbClr val="FFB6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</TotalTime>
  <Words>1058</Words>
  <Application>Microsoft Office PowerPoint</Application>
  <PresentationFormat>On-screen Show (4:3)</PresentationFormat>
  <Paragraphs>152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ＭＳ Ｐゴシック</vt:lpstr>
      <vt:lpstr>Arial</vt:lpstr>
      <vt:lpstr>Times</vt:lpstr>
      <vt:lpstr>Default</vt:lpstr>
      <vt:lpstr>Title</vt:lpstr>
      <vt:lpstr>Case discussions: Addressing high risk opioid use in patients with chronic pain</vt:lpstr>
      <vt:lpstr>Disclosures</vt:lpstr>
      <vt:lpstr>Risk stratification for patients on chronic opioid therapy for non-cancer pain</vt:lpstr>
      <vt:lpstr>Converting opioids to Mg Morphine Equivalents (MME)</vt:lpstr>
      <vt:lpstr>Case 1</vt:lpstr>
      <vt:lpstr>Case 1: Risk stratification. Which risk factors are present?</vt:lpstr>
      <vt:lpstr>Case 1: Risk stratification</vt:lpstr>
      <vt:lpstr>Case 1: Treatment plan?</vt:lpstr>
      <vt:lpstr>Case 1: Treatment plan</vt:lpstr>
      <vt:lpstr>Buprenorphine: opioid use disorder versus chronic pain</vt:lpstr>
      <vt:lpstr>Case 2</vt:lpstr>
      <vt:lpstr>Case 2: Risk stratification. Which risk factors are present?</vt:lpstr>
      <vt:lpstr>Case 2: Risk stratification. Which risk factors are present? (continued)</vt:lpstr>
      <vt:lpstr>Case 2: Treatment plan?</vt:lpstr>
      <vt:lpstr>Case 2: Treatment plan</vt:lpstr>
      <vt:lpstr>Case 2: Treatment plan (continued)</vt:lpstr>
      <vt:lpstr>Further Discussion</vt:lpstr>
      <vt:lpstr>UCLA Medical Center, Santa Monica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Goodfriend, Judi</dc:creator>
  <cp:lastModifiedBy>Christian Frable (Contract)</cp:lastModifiedBy>
  <cp:revision>284</cp:revision>
  <cp:lastPrinted>2018-02-08T18:56:24Z</cp:lastPrinted>
  <dcterms:created xsi:type="dcterms:W3CDTF">2018-02-03T03:21:23Z</dcterms:created>
  <dcterms:modified xsi:type="dcterms:W3CDTF">2018-10-03T21:11:57Z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